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6858000" cy="9906000" type="A4"/>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2448" y="9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1764135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2349661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3806213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406905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1145401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609682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154733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3702122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3031318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3482387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3A7EE1-C8BD-4598-B238-2162F28A40F1}" type="datetimeFigureOut">
              <a:rPr kumimoji="1" lang="ja-JP" altLang="en-US" smtClean="0"/>
              <a:t>2026/5/31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152100796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83A7EE1-C8BD-4598-B238-2162F28A40F1}" type="datetimeFigureOut">
              <a:rPr kumimoji="1" lang="ja-JP" altLang="en-US" smtClean="0"/>
              <a:t>2026/5/31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CBA8474-6D3C-41DB-A6E4-54D0D5FF0773}" type="slidenum">
              <a:rPr kumimoji="1" lang="ja-JP" altLang="en-US" smtClean="0"/>
              <a:t>‹#›</a:t>
            </a:fld>
            <a:endParaRPr kumimoji="1" lang="ja-JP" altLang="en-US"/>
          </a:p>
        </p:txBody>
      </p:sp>
    </p:spTree>
    <p:extLst>
      <p:ext uri="{BB962C8B-B14F-4D97-AF65-F5344CB8AC3E}">
        <p14:creationId xmlns:p14="http://schemas.microsoft.com/office/powerpoint/2010/main" val="32724854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jpeg" Type="http://schemas.openxmlformats.org/officeDocument/2006/relationships/image"/><Relationship Id="rId4" Target="../media/image3.jpeg" Type="http://schemas.openxmlformats.org/officeDocument/2006/relationships/image"/><Relationship Id="rId5" Target="../media/image4.jpeg" Type="http://schemas.openxmlformats.org/officeDocument/2006/relationships/image"/><Relationship Id="rId6" Target="../media/image5.jpeg" Type="http://schemas.openxmlformats.org/officeDocument/2006/relationships/image"/><Relationship Id="rId7" Target="../media/image6.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a:stretch>
            <a:fillRect/>
          </a:stretch>
        </p:blipFill>
        <p:spPr>
          <a:xfrm>
            <a:off x="152459" y="166468"/>
            <a:ext cx="6614100" cy="1301817"/>
          </a:xfrm>
          <a:prstGeom prst="rect">
            <a:avLst/>
          </a:prstGeom>
        </p:spPr>
      </p:pic>
      <p:graphicFrame>
        <p:nvGraphicFramePr>
          <p:cNvPr id="5" name="表 4"/>
          <p:cNvGraphicFramePr>
            <a:graphicFrameLocks noGrp="1"/>
          </p:cNvGraphicFramePr>
          <p:nvPr>
            <p:extLst>
              <p:ext uri="{D42A27DB-BD31-4B8C-83A1-F6EECF244321}">
                <p14:modId xmlns:p14="http://schemas.microsoft.com/office/powerpoint/2010/main" val="4085135629"/>
              </p:ext>
            </p:extLst>
          </p:nvPr>
        </p:nvGraphicFramePr>
        <p:xfrm>
          <a:off x="4230756" y="471229"/>
          <a:ext cx="2412000" cy="756000"/>
        </p:xfrm>
        <a:graphic>
          <a:graphicData uri="http://schemas.openxmlformats.org/drawingml/2006/table">
            <a:tbl>
              <a:tblPr firstRow="1" bandRow="1">
                <a:tableStyleId>{5C22544A-7EE6-4342-B048-85BDC9FD1C3A}</a:tableStyleId>
              </a:tblPr>
              <a:tblGrid>
                <a:gridCol w="864000">
                  <a:extLst>
                    <a:ext uri="{9D8B030D-6E8A-4147-A177-3AD203B41FA5}">
                      <a16:colId xmlns:a16="http://schemas.microsoft.com/office/drawing/2014/main" val="3251546084"/>
                    </a:ext>
                  </a:extLst>
                </a:gridCol>
                <a:gridCol w="1548000">
                  <a:extLst>
                    <a:ext uri="{9D8B030D-6E8A-4147-A177-3AD203B41FA5}">
                      <a16:colId xmlns:a16="http://schemas.microsoft.com/office/drawing/2014/main" val="3481918506"/>
                    </a:ext>
                  </a:extLst>
                </a:gridCol>
              </a:tblGrid>
              <a:tr h="252000">
                <a:tc>
                  <a:txBody>
                    <a:bodyPr/>
                    <a:lstStyle/>
                    <a:p>
                      <a:pPr algn="dist"/>
                      <a:r>
                        <a:rPr kumimoji="1" lang="ja-JP" altLang="en-US" sz="1050" dirty="0">
                          <a:solidFill>
                            <a:schemeClr val="tx1"/>
                          </a:solidFill>
                          <a:latin typeface="BIZ UDゴシック" panose="020B0400000000000000" pitchFamily="49" charset="-128"/>
                          <a:ea typeface="BIZ UDゴシック" panose="020B0400000000000000" pitchFamily="49" charset="-128"/>
                        </a:rPr>
                        <a:t>発行年月日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令和</a:t>
                      </a:r>
                      <a:r>
                        <a:rPr kumimoji="1" lang="en-US" altLang="ja-JP" sz="1050" dirty="0">
                          <a:solidFill>
                            <a:schemeClr val="tx1"/>
                          </a:solidFill>
                          <a:latin typeface="BIZ UDゴシック" panose="020B0400000000000000" pitchFamily="49" charset="-128"/>
                          <a:ea typeface="BIZ UDゴシック" panose="020B0400000000000000" pitchFamily="49" charset="-128"/>
                        </a:rPr>
                        <a:t>8</a:t>
                      </a:r>
                      <a:r>
                        <a:rPr kumimoji="1" lang="ja-JP" altLang="en-US" sz="1050" dirty="0">
                          <a:solidFill>
                            <a:schemeClr val="tx1"/>
                          </a:solidFill>
                          <a:latin typeface="BIZ UDゴシック" panose="020B0400000000000000" pitchFamily="49" charset="-128"/>
                          <a:ea typeface="BIZ UDゴシック" panose="020B0400000000000000" pitchFamily="49" charset="-128"/>
                        </a:rPr>
                        <a:t>年</a:t>
                      </a:r>
                      <a:r>
                        <a:rPr kumimoji="1" lang="en-US" altLang="ja-JP" sz="1050" dirty="0">
                          <a:solidFill>
                            <a:schemeClr val="tx1"/>
                          </a:solidFill>
                          <a:latin typeface="BIZ UDゴシック" panose="020B0400000000000000" pitchFamily="49" charset="-128"/>
                          <a:ea typeface="BIZ UDゴシック" panose="020B0400000000000000" pitchFamily="49" charset="-128"/>
                        </a:rPr>
                        <a:t>4</a:t>
                      </a:r>
                      <a:r>
                        <a:rPr kumimoji="1" lang="ja-JP" altLang="en-US" sz="1050" dirty="0">
                          <a:solidFill>
                            <a:schemeClr val="tx1"/>
                          </a:solidFill>
                          <a:latin typeface="BIZ UDゴシック" panose="020B0400000000000000" pitchFamily="49" charset="-128"/>
                          <a:ea typeface="BIZ UDゴシック" panose="020B0400000000000000" pitchFamily="49" charset="-128"/>
                        </a:rPr>
                        <a:t>月</a:t>
                      </a:r>
                      <a:r>
                        <a:rPr kumimoji="1" lang="en-US" altLang="ja-JP" sz="1050" baseline="0" dirty="0">
                          <a:solidFill>
                            <a:schemeClr val="tx1"/>
                          </a:solidFill>
                          <a:latin typeface="BIZ UDゴシック" panose="020B0400000000000000" pitchFamily="49" charset="-128"/>
                          <a:ea typeface="BIZ UDゴシック" panose="020B0400000000000000" pitchFamily="49" charset="-128"/>
                        </a:rPr>
                        <a:t>30</a:t>
                      </a:r>
                      <a:r>
                        <a:rPr kumimoji="1" lang="ja-JP" altLang="en-US" sz="1050" dirty="0">
                          <a:solidFill>
                            <a:schemeClr val="tx1"/>
                          </a:solidFill>
                          <a:latin typeface="BIZ UDゴシック" panose="020B0400000000000000" pitchFamily="49" charset="-128"/>
                          <a:ea typeface="BIZ UDゴシック" panose="020B0400000000000000" pitchFamily="49" charset="-128"/>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975336"/>
                  </a:ext>
                </a:extLst>
              </a:tr>
              <a:tr h="252000">
                <a:tc>
                  <a:txBody>
                    <a:bodyPr/>
                    <a:lstStyle/>
                    <a:p>
                      <a:pPr algn="dist"/>
                      <a:r>
                        <a:rPr kumimoji="1" lang="ja-JP" altLang="en-US" sz="1050" dirty="0">
                          <a:solidFill>
                            <a:schemeClr val="tx1"/>
                          </a:solidFill>
                          <a:latin typeface="BIZ UDゴシック" panose="020B0400000000000000" pitchFamily="49" charset="-128"/>
                          <a:ea typeface="BIZ UDゴシック" panose="020B0400000000000000" pitchFamily="49" charset="-128"/>
                        </a:rPr>
                        <a:t>作成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050" dirty="0">
                          <a:solidFill>
                            <a:schemeClr val="tx1"/>
                          </a:solidFill>
                          <a:latin typeface="BIZ UDゴシック" panose="020B0400000000000000" pitchFamily="49" charset="-128"/>
                          <a:ea typeface="BIZ UDゴシック" panose="020B0400000000000000" pitchFamily="49" charset="-128"/>
                        </a:rPr>
                        <a:t>　　地域防災担当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77769205"/>
                  </a:ext>
                </a:extLst>
              </a:tr>
              <a:tr h="252000">
                <a:tc>
                  <a:txBody>
                    <a:bodyPr/>
                    <a:lstStyle/>
                    <a:p>
                      <a:pPr algn="dist"/>
                      <a:r>
                        <a:rPr kumimoji="1" lang="ja-JP" altLang="en-US" sz="1050" dirty="0">
                          <a:solidFill>
                            <a:schemeClr val="tx1"/>
                          </a:solidFill>
                          <a:latin typeface="BIZ UDゴシック" panose="020B0400000000000000" pitchFamily="49" charset="-128"/>
                          <a:ea typeface="BIZ UDゴシック" panose="020B0400000000000000" pitchFamily="49" charset="-128"/>
                        </a:rPr>
                        <a:t>発行番号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2026-27</a:t>
                      </a:r>
                      <a:r>
                        <a:rPr kumimoji="1" lang="ja-JP" altLang="en-US" sz="1050" dirty="0">
                          <a:solidFill>
                            <a:schemeClr val="tx1"/>
                          </a:solidFill>
                          <a:latin typeface="BIZ UDゴシック" panose="020B0400000000000000" pitchFamily="49" charset="-128"/>
                          <a:ea typeface="BIZ UDゴシック" panose="020B0400000000000000" pitchFamily="49" charset="-128"/>
                        </a:rPr>
                        <a:t>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0442043"/>
                  </a:ext>
                </a:extLst>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39323621"/>
              </p:ext>
            </p:extLst>
          </p:nvPr>
        </p:nvGraphicFramePr>
        <p:xfrm>
          <a:off x="147666" y="1773047"/>
          <a:ext cx="6552781" cy="8132953"/>
        </p:xfrm>
        <a:graphic>
          <a:graphicData uri="http://schemas.openxmlformats.org/drawingml/2006/table">
            <a:tbl>
              <a:tblPr firstRow="1" bandRow="1">
                <a:tableStyleId>{5C22544A-7EE6-4342-B048-85BDC9FD1C3A}</a:tableStyleId>
              </a:tblPr>
              <a:tblGrid>
                <a:gridCol w="6552781">
                  <a:extLst>
                    <a:ext uri="{9D8B030D-6E8A-4147-A177-3AD203B41FA5}">
                      <a16:colId xmlns:a16="http://schemas.microsoft.com/office/drawing/2014/main" val="1001728191"/>
                    </a:ext>
                  </a:extLst>
                </a:gridCol>
              </a:tblGrid>
              <a:tr h="4568165">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1698904"/>
                  </a:ext>
                </a:extLst>
              </a:tr>
              <a:tr h="3564788">
                <a:tc>
                  <a:txBody>
                    <a:bodyPr/>
                    <a:lstStyle/>
                    <a:p>
                      <a:r>
                        <a:rPr kumimoji="1" lang="ja-JP" altLang="en-US" sz="1600" b="0" i="0" u="none" strike="noStrike" kern="1200" baseline="0" dirty="0">
                          <a:solidFill>
                            <a:schemeClr val="dk1"/>
                          </a:solidFill>
                          <a:latin typeface="+mn-lt"/>
                          <a:ea typeface="+mn-ea"/>
                          <a:cs typeface="+mn-cs"/>
                        </a:rPr>
                        <a:t>　令和８年４月１９日（日）、豊島区立目白小学校において、豊島消防少年団卒入団式が執り行われました。</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本年度は、５名が卒団し、新たに１３名が入団しました。新入団員は、これから消防少年団員として活動していく意気込みをペナントに記し、団旗に取り付けることで思いを誓いました。</a:t>
                      </a:r>
                    </a:p>
                    <a:p>
                      <a:r>
                        <a:rPr kumimoji="1" lang="ja-JP" altLang="en-US" sz="1600" b="0" i="0" u="none" strike="noStrike" kern="1200" baseline="0" dirty="0">
                          <a:solidFill>
                            <a:schemeClr val="dk1"/>
                          </a:solidFill>
                          <a:latin typeface="+mn-lt"/>
                          <a:ea typeface="+mn-ea"/>
                          <a:cs typeface="+mn-cs"/>
                        </a:rPr>
                        <a:t>　今後、様々な活動やイベントを通して、仲間と切磋琢磨し、防災に関する知識や技術を学んでいきます。未来の地域防災の担い手として地域へ貢献できるように団員一同頑張っていきますので、これからもご指導ご支援ご協力よろしくお願いします。</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また、卒入団式に参列した団員の保護者を対象に「家具転対策」や「住宅用火災警報器」等の防災対策のチラシを配布するなど、普及啓発活動も実施しました。</a:t>
                      </a:r>
                    </a:p>
                    <a:p>
                      <a:r>
                        <a:rPr kumimoji="1" lang="ja-JP" altLang="en-US" sz="1600" b="0" i="0" u="none" strike="noStrike" kern="1200" baseline="0" dirty="0">
                          <a:solidFill>
                            <a:schemeClr val="dk1"/>
                          </a:solidFill>
                          <a:latin typeface="+mn-lt"/>
                          <a:ea typeface="+mn-ea"/>
                          <a:cs typeface="+mn-cs"/>
                        </a:rPr>
                        <a:t>　当署では、今後もあらゆる機会を捉え、地道に各種普及啓発活動を続けていきます。</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7642138"/>
                  </a:ext>
                </a:extLst>
              </a:tr>
            </a:tbl>
          </a:graphicData>
        </a:graphic>
      </p:graphicFrame>
      <p:sp>
        <p:nvSpPr>
          <p:cNvPr id="12" name="テキスト ボックス 13"/>
          <p:cNvSpPr txBox="1"/>
          <p:nvPr/>
        </p:nvSpPr>
        <p:spPr>
          <a:xfrm>
            <a:off x="152458" y="1578351"/>
            <a:ext cx="6552781" cy="1112465"/>
          </a:xfrm>
          <a:prstGeom prst="rect">
            <a:avLst/>
          </a:prstGeom>
          <a:blipFill>
            <a:blip r:embed="rId3"/>
            <a:tile tx="0" ty="0" sx="100000" sy="100000" flip="none" algn="tl"/>
          </a:blipFill>
          <a:ln>
            <a:noFill/>
          </a:ln>
          <a:effectLst/>
          <a:scene3d>
            <a:camera prst="orthographicFront"/>
            <a:lightRig rig="threePt" dir="t"/>
          </a:scene3d>
          <a:sp3d>
            <a:bevelT/>
          </a:sp3d>
        </p:spPr>
        <p:txBody>
          <a:bodyPr rot="0" spcFirstLastPara="0" vert="horz" wrap="square" lIns="74295" tIns="8890" rIns="74295" bIns="8890" numCol="1" spcCol="0" rtlCol="0" fromWordArt="0" anchor="ctr" anchorCtr="0" forceAA="0" compatLnSpc="1">
            <a:prstTxWarp prst="textNoShape">
              <a:avLst/>
            </a:prstTxWarp>
            <a:noAutofit/>
          </a:bodyPr>
          <a:lstStyle/>
          <a:p>
            <a:pPr algn="ctr">
              <a:spcAft>
                <a:spcPts val="0"/>
              </a:spcAft>
            </a:pPr>
            <a:r>
              <a:rPr lang="ja-JP" altLang="en-US" sz="2400" b="1" kern="100" dirty="0">
                <a:ln w="12700" cap="flat" cmpd="sng" algn="ctr">
                  <a:solidFill>
                    <a:srgbClr val="FFC000"/>
                  </a:solidFill>
                  <a:prstDash val="solid"/>
                  <a:round/>
                </a:ln>
                <a:latin typeface="Century" panose="02040604050505020304" pitchFamily="18" charset="0"/>
                <a:ea typeface="Meiryo UI" panose="020B0604030504040204" pitchFamily="50" charset="-128"/>
                <a:cs typeface="Times New Roman" panose="02020603050405020304" pitchFamily="18" charset="0"/>
              </a:rPr>
              <a:t>目白小学校</a:t>
            </a:r>
            <a:r>
              <a:rPr lang="ja-JP" sz="2400" b="1" kern="100" dirty="0">
                <a:ln w="12700" cap="flat" cmpd="sng" algn="ctr">
                  <a:solidFill>
                    <a:srgbClr val="FFC000"/>
                  </a:solidFill>
                  <a:prstDash val="solid"/>
                  <a:round/>
                </a:ln>
                <a:effectLst/>
                <a:latin typeface="Century" panose="02040604050505020304" pitchFamily="18" charset="0"/>
                <a:ea typeface="Meiryo UI" panose="020B0604030504040204" pitchFamily="50" charset="-128"/>
                <a:cs typeface="Times New Roman" panose="02020603050405020304" pitchFamily="18" charset="0"/>
              </a:rPr>
              <a:t>で</a:t>
            </a:r>
            <a:r>
              <a:rPr lang="ja-JP" altLang="en-US" sz="2400" b="1" kern="100" dirty="0">
                <a:ln w="12700" cap="flat" cmpd="sng" algn="ctr">
                  <a:solidFill>
                    <a:srgbClr val="FFC000"/>
                  </a:solidFill>
                  <a:prstDash val="solid"/>
                  <a:round/>
                </a:ln>
                <a:effectLst/>
                <a:latin typeface="Century" panose="02040604050505020304" pitchFamily="18" charset="0"/>
                <a:ea typeface="Meiryo UI" panose="020B0604030504040204" pitchFamily="50" charset="-128"/>
                <a:cs typeface="Times New Roman" panose="02020603050405020304" pitchFamily="18" charset="0"/>
              </a:rPr>
              <a:t>豊島消防少年団卒入団式</a:t>
            </a:r>
            <a:r>
              <a:rPr lang="ja-JP" sz="2400" b="1" kern="100" dirty="0">
                <a:ln w="12700" cap="flat" cmpd="sng" algn="ctr">
                  <a:solidFill>
                    <a:srgbClr val="FFC000"/>
                  </a:solidFill>
                  <a:prstDash val="solid"/>
                  <a:round/>
                </a:ln>
                <a:effectLst/>
                <a:latin typeface="Century" panose="02040604050505020304" pitchFamily="18" charset="0"/>
                <a:ea typeface="Meiryo UI" panose="020B0604030504040204" pitchFamily="50" charset="-128"/>
                <a:cs typeface="Times New Roman" panose="02020603050405020304" pitchFamily="18" charset="0"/>
              </a:rPr>
              <a:t>を実施！</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58" y="2712365"/>
            <a:ext cx="3037212" cy="1963988"/>
          </a:xfrm>
          <a:prstGeom prst="rect">
            <a:avLst/>
          </a:prstGeom>
        </p:spPr>
      </p:pic>
      <p:pic>
        <p:nvPicPr>
          <p:cNvPr id="7" name="図 6"/>
          <p:cNvPicPr>
            <a:picLocks noChangeAspect="1"/>
          </p:cNvPicPr>
          <p:nvPr/>
        </p:nvPicPr>
        <p:blipFill rotWithShape="1">
          <a:blip r:embed="rId5" cstate="print">
            <a:extLst>
              <a:ext uri="{28A0092B-C50C-407E-A947-70E740481C1C}">
                <a14:useLocalDpi xmlns:a14="http://schemas.microsoft.com/office/drawing/2010/main" val="0"/>
              </a:ext>
            </a:extLst>
          </a:blip>
          <a:srcRect l="6968" t="10435" r="-6968" b="3137"/>
          <a:stretch/>
        </p:blipFill>
        <p:spPr>
          <a:xfrm>
            <a:off x="3229422" y="4697902"/>
            <a:ext cx="3700767" cy="1702852"/>
          </a:xfrm>
          <a:prstGeom prst="rect">
            <a:avLst/>
          </a:prstGeom>
        </p:spPr>
      </p:pic>
      <p:pic>
        <p:nvPicPr>
          <p:cNvPr id="8" name="図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58" y="4697902"/>
            <a:ext cx="3037212" cy="1702852"/>
          </a:xfrm>
          <a:prstGeom prst="rect">
            <a:avLst/>
          </a:prstGeom>
        </p:spPr>
      </p:pic>
      <p:pic>
        <p:nvPicPr>
          <p:cNvPr id="10" name="図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12402" y="2690817"/>
            <a:ext cx="3430354" cy="1985536"/>
          </a:xfrm>
          <a:prstGeom prst="rect">
            <a:avLst/>
          </a:prstGeom>
        </p:spPr>
      </p:pic>
    </p:spTree>
    <p:extLst>
      <p:ext uri="{BB962C8B-B14F-4D97-AF65-F5344CB8AC3E}">
        <p14:creationId xmlns:p14="http://schemas.microsoft.com/office/powerpoint/2010/main" val="2697447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10"/>
          <p:cNvSpPr txBox="1"/>
          <p:nvPr/>
        </p:nvSpPr>
        <p:spPr>
          <a:xfrm>
            <a:off x="389039" y="733692"/>
            <a:ext cx="3140710" cy="202692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【投稿先】</a:t>
            </a:r>
            <a:endParaRPr lang="en-US"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1050"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en-US" sz="1050" kern="100" dirty="0">
                <a:latin typeface="Century" panose="02040604050505020304" pitchFamily="18" charset="0"/>
                <a:ea typeface="ＭＳ 明朝" panose="02020609040205080304" pitchFamily="17" charset="-128"/>
                <a:cs typeface="Times New Roman" panose="02020603050405020304" pitchFamily="18" charset="0"/>
              </a:rPr>
              <a:t>署</a:t>
            </a:r>
            <a:r>
              <a:rPr lang="ja-JP" altLang="en-US" sz="1050" kern="100" dirty="0">
                <a:latin typeface="ＭＳ 明朝" panose="02020609040205080304" pitchFamily="17" charset="-128"/>
                <a:ea typeface="ＭＳ 明朝" panose="02020609040205080304" pitchFamily="17" charset="-128"/>
                <a:cs typeface="Times New Roman" panose="02020603050405020304" pitchFamily="18" charset="0"/>
              </a:rPr>
              <a:t>ＨＰ</a:t>
            </a:r>
            <a:endParaRPr lang="ja-JP" sz="105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spcAft>
                <a:spcPts val="0"/>
              </a:spcAft>
            </a:pPr>
            <a:r>
              <a:rPr lang="ja-JP" altLang="ja-JP" sz="1050" kern="100" dirty="0">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ウィークリー東京消防</a:t>
            </a:r>
          </a:p>
          <a:p>
            <a:pPr algn="just">
              <a:spcAft>
                <a:spcPts val="0"/>
              </a:spcAft>
            </a:pPr>
            <a:r>
              <a:rPr lang="ja-JP" altLang="ja-JP" sz="1050" kern="100" dirty="0">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月刊　東京消防</a:t>
            </a:r>
          </a:p>
          <a:p>
            <a:pPr algn="just">
              <a:spcAft>
                <a:spcPts val="0"/>
              </a:spcAft>
            </a:pPr>
            <a:r>
              <a:rPr lang="ja-JP" altLang="ja-JP" sz="1050" kern="100" dirty="0">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方面本部・情報ファイブ</a:t>
            </a:r>
          </a:p>
          <a:p>
            <a:pPr algn="just">
              <a:spcAft>
                <a:spcPts val="0"/>
              </a:spcAft>
            </a:pPr>
            <a:r>
              <a:rPr lang="ja-JP" altLang="en-US" sz="1050" dirty="0"/>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としま新聞</a:t>
            </a:r>
            <a:endParaRPr lang="en-US"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r>
              <a:rPr lang="ja-JP" altLang="ja-JP" sz="1050" dirty="0"/>
              <a:t>□セーフティライフ東京</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□新聞５大紙</a:t>
            </a:r>
          </a:p>
          <a:p>
            <a:pPr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□全国消防長会・週間情報</a:t>
            </a:r>
          </a:p>
          <a:p>
            <a:pPr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□その他</a:t>
            </a: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6" name="テキスト ボックス 9"/>
          <p:cNvSpPr txBox="1">
            <a:spLocks noChangeArrowheads="1"/>
          </p:cNvSpPr>
          <p:nvPr/>
        </p:nvSpPr>
        <p:spPr bwMode="auto">
          <a:xfrm>
            <a:off x="3843672" y="1012457"/>
            <a:ext cx="2423160" cy="174815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・外部の方が関係している場合は、各種メディアへの掲載許可を頂けた場合、各新聞・週間情報等への投稿・上</a:t>
            </a: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箇所は基本投稿する。</a:t>
            </a:r>
          </a:p>
          <a:p>
            <a:pPr marL="66675" indent="-66675" algn="just">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を検討頂き、チェック</a:t>
            </a: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sz="105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を入れてください。</a:t>
            </a:r>
          </a:p>
        </p:txBody>
      </p:sp>
    </p:spTree>
    <p:extLst>
      <p:ext uri="{BB962C8B-B14F-4D97-AF65-F5344CB8AC3E}">
        <p14:creationId xmlns:p14="http://schemas.microsoft.com/office/powerpoint/2010/main" val="3111153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Words>306</Words>
  <PresentationFormat>A4 210 x 297 mm</PresentationFormat>
  <Paragraphs>24</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UDゴシック</vt:lpstr>
      <vt:lpstr>ＭＳ 明朝</vt:lpstr>
      <vt:lpstr>Arial</vt:lpstr>
      <vt:lpstr>Calibri</vt:lpstr>
      <vt:lpstr>Calibri Light</vt:lpstr>
      <vt:lpstr>Century</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